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28"/>
  </p:notesMasterIdLst>
  <p:handoutMasterIdLst>
    <p:handoutMasterId r:id="rId29"/>
  </p:handoutMasterIdLst>
  <p:sldIdLst>
    <p:sldId id="256" r:id="rId3"/>
    <p:sldId id="321" r:id="rId4"/>
    <p:sldId id="314" r:id="rId5"/>
    <p:sldId id="315" r:id="rId6"/>
    <p:sldId id="320" r:id="rId7"/>
    <p:sldId id="259" r:id="rId8"/>
    <p:sldId id="258" r:id="rId9"/>
    <p:sldId id="322" r:id="rId10"/>
    <p:sldId id="319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276" r:id="rId22"/>
    <p:sldId id="277" r:id="rId23"/>
    <p:sldId id="278" r:id="rId24"/>
    <p:sldId id="280" r:id="rId25"/>
    <p:sldId id="279" r:id="rId26"/>
    <p:sldId id="333" r:id="rId27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iano senger" initials="ls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431EBC-DBDE-4968-9880-2CCB537EDC34}" v="103" dt="2023-08-09T11:45:52.47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21" autoAdjust="0"/>
    <p:restoredTop sz="94660"/>
  </p:normalViewPr>
  <p:slideViewPr>
    <p:cSldViewPr>
      <p:cViewPr varScale="1">
        <p:scale>
          <a:sx n="78" d="100"/>
          <a:sy n="78" d="100"/>
        </p:scale>
        <p:origin x="1099" y="62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35" Type="http://schemas.microsoft.com/office/2015/10/relationships/revisionInfo" Target="revisionInfo.xml"/><Relationship Id="rId8" Type="http://schemas.openxmlformats.org/officeDocument/2006/relationships/slide" Target="slides/slide6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708BA12-D558-4E42-8323-0FCE67F660E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262C6AB2-DE24-4419-B44C-D20464B442C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DF6B67E0-B987-47BB-903F-D4684F9EA49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5F9C359C-675C-46BB-BBDE-12F8F772D02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E217474-BF6E-4AAB-9616-A9F9DC4854D4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187C3A19-6A60-457D-A759-1356070D7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0C0B732A-0C23-4CEE-9739-B2E9C0FA7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076" name="AutoShape 3">
            <a:extLst>
              <a:ext uri="{FF2B5EF4-FFF2-40B4-BE49-F238E27FC236}">
                <a16:creationId xmlns:a16="http://schemas.microsoft.com/office/drawing/2014/main" id="{0939CA39-6A72-4E1E-9447-62FB49911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077" name="Rectangle 4">
            <a:extLst>
              <a:ext uri="{FF2B5EF4-FFF2-40B4-BE49-F238E27FC236}">
                <a16:creationId xmlns:a16="http://schemas.microsoft.com/office/drawing/2014/main" id="{15BBAD61-C402-417C-909A-70BF1ABB277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7000538" y="-11796713"/>
            <a:ext cx="22198013" cy="1248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2D4181C-039F-4DA9-9C0D-4445C8E599E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0050" cy="4108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>
            <a:extLst>
              <a:ext uri="{FF2B5EF4-FFF2-40B4-BE49-F238E27FC236}">
                <a16:creationId xmlns:a16="http://schemas.microsoft.com/office/drawing/2014/main" id="{2E6476AA-BAC1-4050-A377-28D255A42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BA0704B7-26DD-4676-B1CE-067C69D5BB5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ED83CA-4CF8-4DC7-AA59-63EAFA7E86AB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F0A1C-3B78-4564-A68E-F14F8F911C1C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78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B02EB8-EBF5-421D-B0B5-1E20127BB00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FFEF58-F0BC-4CE8-B3B4-3365E869CD9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3667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70433" y="260350"/>
            <a:ext cx="2878667" cy="589915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34433" y="260350"/>
            <a:ext cx="8432800" cy="589915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26B253-7683-4D4E-BA4D-76257DBCBD4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1283F0-E847-4B68-A722-90085D9452CC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224472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4433" y="260350"/>
            <a:ext cx="11514667" cy="642938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5A9DC7D-F57F-409B-9866-0168455D9F2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E0616-6F08-4CFA-B0D4-C61E9450914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098970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9D9B731-58DE-43AC-B232-77D440699C0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ED994B3-5CF1-44AD-9EF2-3044840A9B2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D372464-DC68-4E29-9BFE-118561E2BB9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8D09C-4496-4A62-9B3E-A993302700F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66416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4DDB86C-784B-4B0A-AD25-6A165947104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139BF58-1628-485D-A86E-4B9B13462F1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553C6A1-1E7E-4821-AFB1-0F3DC0ABDD6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6DA494-3F4A-40D1-AF9C-9C8104D1A82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696639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2A22CB7-BAC2-4376-BD88-AC3A9728601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ACC3B9D-6F0A-47FB-9425-67EEBABE2E5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268B0A9-60E6-44AB-AC4B-91F97414129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21829-D19C-4838-8C94-BD5296C8B84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684755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380567" cy="4519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3367" y="1604963"/>
            <a:ext cx="5380567" cy="4519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2B5307-8617-46ED-8F61-25A987DF94F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27C9C6D-8A0F-489A-B13B-9B3449E0F3C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EE50E97-BA72-49B4-92B1-662D8107F70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76751-E5DF-4D00-84C0-D60E90F3414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193446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CB7F34C-F232-40C7-A512-B80E35EE192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66C9464-5654-4295-9BE0-45B09F00EF1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76595B6-A7CB-407E-9751-8538AE03CA6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0BBBB4-3C55-41D3-84C9-7F8D6A2621A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552588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031536-A93E-4ED1-9642-2AF05C85021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03066-B106-401B-9180-430D2FD11E6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BE7C59-8203-414E-8305-376B1C539B6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B74E4-5238-4721-BB60-5AC40778E20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69264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8933883-9B05-4254-B099-325A777CAC8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BE7FFD2-E375-4A50-9044-C51E51D4CD9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77E950-68E5-4EA8-8EF8-27ECDDB45FE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2EAC3-49E6-4B44-9480-E6F2FE5D8E1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25351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7A91C6-21C9-4112-8A55-2D0BCC7D204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CA44AE-CA23-4518-82B5-D8E9B9944A4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730372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8EDC3F-A7D5-476F-84E7-B0345C32BE2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F08792B-9201-4B47-8853-DC7CDC8ADA6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AF7A642-4025-42CE-896F-59D04804986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DEE6F-156A-4D0C-884C-CAC3901313AD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3216746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95BD52-6565-42A2-AE95-F1BAF3854F3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D4753D0-DB31-4DEA-BF55-16FD827DED7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699BE07-53AD-421A-B73A-59F867FF523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85003-0DBE-4647-9C79-1AFB4719C1F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204404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F46AD46-95E9-4134-B1EE-7F21847CF8B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BE3EDAA-33AA-48C1-BB82-7119CB3764C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DC45BAE-9F08-4ADF-BA23-72004C01BC4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D0B04-200D-48B3-A8DD-571371F1772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830717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2851" y="1341439"/>
            <a:ext cx="2741083" cy="4783137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341439"/>
            <a:ext cx="8020051" cy="4783137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AFE7BCD-F16F-4443-A2C3-C7FBBF5AABE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E74A7D4-3113-44B8-9FE8-628276E997F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3D9F7C-5143-4A48-B110-7E363FBE3AD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342E7-2654-46DF-81C7-347993A2595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3572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5F376-AE3C-4B16-812F-973C813EB83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C2315-7373-486C-9BF0-E98A973A8AC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03334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34434" y="981075"/>
            <a:ext cx="5558367" cy="5178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1" y="981075"/>
            <a:ext cx="5560484" cy="5178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B49154E-8E7E-483A-BEFE-17AB98062B15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ABE1B-7EE2-48C1-998E-A6538F37EC8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30554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7662363-635C-4480-9CFA-747C87F4DD9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AE6F3-01FC-484F-A600-86C9883A360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90106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2AD4C40-A7D9-4457-9EFA-9B9F552E1FD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5D46AF-BE54-4940-BF81-D6C46C004E9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7790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693EC179-E5E0-4242-95C4-20079A3DACB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A084E-865F-4F83-8606-3BD2D0CB9A0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38425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6705417-F5F6-4A07-AAAB-B5E1EDEB15C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0A6C9-A6CB-4D1F-ABEA-85BAB36BFEC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06058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5C9EF6C-5136-4E16-9DA6-EBCBBABFDDB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8DD9EB-0BDD-4499-93E9-1481AD1B115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180938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9FCC135B-6C95-47E9-A9FC-2CC39E9F05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4433" y="260350"/>
            <a:ext cx="1151466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A832738F-225B-4836-97C4-15D64B5D3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34433" y="981075"/>
            <a:ext cx="11322051" cy="517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outline text format</a:t>
            </a:r>
          </a:p>
          <a:p>
            <a:pPr lvl="1"/>
            <a:r>
              <a:rPr lang="en-GB" altLang="pt-BR"/>
              <a:t>Second Outline Level</a:t>
            </a:r>
          </a:p>
          <a:p>
            <a:pPr lvl="2"/>
            <a:r>
              <a:rPr lang="en-GB" altLang="pt-BR"/>
              <a:t>Third Outline Level</a:t>
            </a:r>
          </a:p>
          <a:p>
            <a:pPr lvl="3"/>
            <a:r>
              <a:rPr lang="en-GB" altLang="pt-BR"/>
              <a:t>Fourth Outline Level</a:t>
            </a:r>
          </a:p>
          <a:p>
            <a:pPr lvl="4"/>
            <a:r>
              <a:rPr lang="en-GB" altLang="pt-BR"/>
              <a:t>Fifth Outline Level</a:t>
            </a:r>
          </a:p>
          <a:p>
            <a:pPr lvl="4"/>
            <a:r>
              <a:rPr lang="en-GB" altLang="pt-BR"/>
              <a:t>Sixth Outline Level</a:t>
            </a:r>
          </a:p>
          <a:p>
            <a:pPr lvl="4"/>
            <a:r>
              <a:rPr lang="en-GB" altLang="pt-BR"/>
              <a:t>Seventh Outline Level</a:t>
            </a:r>
          </a:p>
          <a:p>
            <a:pPr lvl="4"/>
            <a:r>
              <a:rPr lang="en-GB" altLang="pt-BR"/>
              <a:t>Eighth Outline Level</a:t>
            </a:r>
          </a:p>
          <a:p>
            <a:pPr lvl="4"/>
            <a:r>
              <a:rPr lang="en-GB" altLang="pt-B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F68FA86-439C-41A1-9BBD-31D6FB579A3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9552518" y="6308725"/>
            <a:ext cx="2328333" cy="374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 smtClean="0">
                <a:solidFill>
                  <a:srgbClr val="79551B"/>
                </a:solidFill>
                <a:latin typeface="Palatino Linotype" panose="02040502050505030304" pitchFamily="18" charset="0"/>
              </a:defRPr>
            </a:lvl1pPr>
          </a:lstStyle>
          <a:p>
            <a:pPr>
              <a:defRPr/>
            </a:pPr>
            <a:fld id="{AB71F205-A430-4CA3-B7DF-78687A8E58D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Palatino Linotype" pitchFamily="18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Palatino Linotype" pitchFamily="18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Palatino Linotype" pitchFamily="18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Palatino Linotype" pitchFamily="18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79551B"/>
          </a:solidFill>
          <a:latin typeface="Palatino Linotype" pitchFamily="18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79551B"/>
          </a:solidFill>
          <a:latin typeface="Palatino Linotype" pitchFamily="18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79551B"/>
          </a:solidFill>
          <a:latin typeface="Palatino Linotype" pitchFamily="18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79551B"/>
          </a:solidFill>
          <a:latin typeface="Palatino Linotype" pitchFamily="18" charset="0"/>
        </a:defRPr>
      </a:lvl9pPr>
    </p:titleStyle>
    <p:bodyStyle>
      <a:lvl1pPr marL="342900" indent="-34290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79551B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79551B"/>
          </a:solidFill>
          <a:latin typeface="+mn-lt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79551B"/>
          </a:solidFill>
          <a:latin typeface="+mn-lt"/>
        </a:defRPr>
      </a:lvl3pPr>
      <a:lvl4pPr marL="16002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79551B"/>
          </a:solidFill>
          <a:latin typeface="+mn-lt"/>
        </a:defRPr>
      </a:lvl4pPr>
      <a:lvl5pPr marL="20574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79551B"/>
          </a:solidFill>
          <a:latin typeface="+mn-lt"/>
        </a:defRPr>
      </a:lvl5pPr>
      <a:lvl6pPr marL="25146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6pPr>
      <a:lvl7pPr marL="29718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7pPr>
      <a:lvl8pPr marL="34290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8pPr>
      <a:lvl9pPr marL="38862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71E6E4A5-A752-4C22-B5EF-12B1CDCD1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24718" y="1341438"/>
            <a:ext cx="8343900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title text format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BE048B7-9806-4F1B-9254-B963188EB140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1219200" y="5886450"/>
            <a:ext cx="2328333" cy="374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</a:tabLst>
              <a:defRPr sz="1200">
                <a:solidFill>
                  <a:srgbClr val="79551B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745C360-98CE-4121-8835-54C2AD08E75A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165600" y="5886450"/>
            <a:ext cx="3852333" cy="374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79551B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DE20208-DFD2-41B8-AD1E-3383D395A29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636000" y="5886450"/>
            <a:ext cx="2328333" cy="374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 smtClean="0">
                <a:solidFill>
                  <a:srgbClr val="79551B"/>
                </a:solidFill>
                <a:latin typeface="Palatino Linotype" panose="02040502050505030304" pitchFamily="18" charset="0"/>
              </a:defRPr>
            </a:lvl1pPr>
          </a:lstStyle>
          <a:p>
            <a:pPr>
              <a:defRPr/>
            </a:pPr>
            <a:fld id="{B25C0C2A-8C7F-43FA-BB34-B5ED5EF83DD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  <p:sp>
        <p:nvSpPr>
          <p:cNvPr id="2054" name="Rectangle 5">
            <a:extLst>
              <a:ext uri="{FF2B5EF4-FFF2-40B4-BE49-F238E27FC236}">
                <a16:creationId xmlns:a16="http://schemas.microsoft.com/office/drawing/2014/main" id="{7DAD4740-BFEA-4F44-810B-F384A60D6E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3"/>
            <a:ext cx="10964333" cy="451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outline text format</a:t>
            </a:r>
          </a:p>
          <a:p>
            <a:pPr lvl="1"/>
            <a:r>
              <a:rPr lang="en-GB" altLang="pt-BR"/>
              <a:t>Second Outline Level</a:t>
            </a:r>
          </a:p>
          <a:p>
            <a:pPr lvl="2"/>
            <a:r>
              <a:rPr lang="en-GB" altLang="pt-BR"/>
              <a:t>Third Outline Level</a:t>
            </a:r>
          </a:p>
          <a:p>
            <a:pPr lvl="3"/>
            <a:r>
              <a:rPr lang="en-GB" altLang="pt-BR"/>
              <a:t>Fourth Outline Level</a:t>
            </a:r>
          </a:p>
          <a:p>
            <a:pPr lvl="4"/>
            <a:r>
              <a:rPr lang="en-GB" altLang="pt-BR"/>
              <a:t>Fifth Outline Level</a:t>
            </a:r>
          </a:p>
          <a:p>
            <a:pPr lvl="4"/>
            <a:r>
              <a:rPr lang="en-GB" altLang="pt-BR"/>
              <a:t>Sixth Outline Level</a:t>
            </a:r>
          </a:p>
          <a:p>
            <a:pPr lvl="4"/>
            <a:r>
              <a:rPr lang="en-GB" altLang="pt-BR"/>
              <a:t>Seventh Outline Level</a:t>
            </a:r>
          </a:p>
          <a:p>
            <a:pPr lvl="4"/>
            <a:r>
              <a:rPr lang="en-GB" altLang="pt-BR"/>
              <a:t>Eighth Outline Level</a:t>
            </a:r>
          </a:p>
          <a:p>
            <a:pPr lvl="4"/>
            <a:r>
              <a:rPr lang="en-GB" altLang="pt-BR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Palatino Linotype" pitchFamily="18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Palatino Linotype" pitchFamily="18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Palatino Linotype" pitchFamily="18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Palatino Linotype" pitchFamily="18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79551B"/>
          </a:solidFill>
          <a:latin typeface="Palatino Linotype" pitchFamily="18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79551B"/>
          </a:solidFill>
          <a:latin typeface="Palatino Linotype" pitchFamily="18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79551B"/>
          </a:solidFill>
          <a:latin typeface="Palatino Linotype" pitchFamily="18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79551B"/>
          </a:solidFill>
          <a:latin typeface="Palatino Linotype" pitchFamily="18" charset="0"/>
        </a:defRPr>
      </a:lvl9pPr>
    </p:titleStyle>
    <p:bodyStyle>
      <a:lvl1pPr marL="342900" indent="-34290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79551B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79551B"/>
          </a:solidFill>
          <a:latin typeface="+mn-lt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79551B"/>
          </a:solidFill>
          <a:latin typeface="+mn-lt"/>
        </a:defRPr>
      </a:lvl3pPr>
      <a:lvl4pPr marL="16002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79551B"/>
          </a:solidFill>
          <a:latin typeface="+mn-lt"/>
        </a:defRPr>
      </a:lvl4pPr>
      <a:lvl5pPr marL="20574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79551B"/>
          </a:solidFill>
          <a:latin typeface="+mn-lt"/>
        </a:defRPr>
      </a:lvl5pPr>
      <a:lvl6pPr marL="25146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6pPr>
      <a:lvl7pPr marL="29718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7pPr>
      <a:lvl8pPr marL="34290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8pPr>
      <a:lvl9pPr marL="38862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hl=en&amp;as_sdt=0,5&amp;cluster=1540011513056583604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hyperlink" Target="https://dev.languagetool.org/http-server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DE854966-5831-48E8-9B1D-7C4B3BD203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92539" y="1341438"/>
            <a:ext cx="6264275" cy="1249362"/>
          </a:xfrm>
        </p:spPr>
        <p:txBody>
          <a:bodyPr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pt-BR" sz="3600" dirty="0"/>
              <a:t>Sistema </a:t>
            </a:r>
            <a:r>
              <a:rPr lang="en-US" altLang="pt-BR" sz="3600" dirty="0" err="1"/>
              <a:t>LaTEX</a:t>
            </a:r>
            <a:r>
              <a:rPr lang="en-US" altLang="pt-BR" sz="3600" dirty="0"/>
              <a:t> para a </a:t>
            </a:r>
            <a:r>
              <a:rPr lang="en-US" altLang="pt-BR" sz="3600" dirty="0" err="1"/>
              <a:t>compilação</a:t>
            </a:r>
            <a:r>
              <a:rPr lang="en-US" altLang="pt-BR" sz="3600" dirty="0"/>
              <a:t> de </a:t>
            </a:r>
            <a:r>
              <a:rPr lang="en-US" altLang="pt-BR" sz="3600" dirty="0" err="1"/>
              <a:t>textos</a:t>
            </a:r>
            <a:endParaRPr lang="en-US" altLang="pt-BR" sz="3600" dirty="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A4AFEB7E-6C1C-440B-8DF2-05447D5F2978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3719514" y="3141664"/>
            <a:ext cx="5688854" cy="86360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pt-BR" sz="2400" dirty="0"/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EB083DD1-CB7C-4D36-92B8-9A9E658F0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5445125"/>
            <a:ext cx="54864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79551B"/>
                </a:solidFill>
                <a:latin typeface="Palatino Linotype" panose="02040502050505030304" pitchFamily="18" charset="0"/>
              </a:defRPr>
            </a:lvl1pPr>
            <a:lvl2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79551B"/>
                </a:solidFill>
                <a:latin typeface="Palatino Linotype" panose="02040502050505030304" pitchFamily="18" charset="0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79551B"/>
                </a:solidFill>
                <a:latin typeface="Palatino Linotype" panose="02040502050505030304" pitchFamily="18" charset="0"/>
              </a:defRPr>
            </a:lvl3pPr>
            <a:lvl4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79551B"/>
                </a:solidFill>
                <a:latin typeface="Palatino Linotype" panose="02040502050505030304" pitchFamily="18" charset="0"/>
              </a:defRPr>
            </a:lvl4pPr>
            <a:lvl5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5pPr>
            <a:lvl6pPr marL="25146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6pPr>
            <a:lvl7pPr marL="29718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7pPr>
            <a:lvl8pPr marL="34290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8pPr>
            <a:lvl9pPr marL="38862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pt-BR" sz="2400"/>
              <a:t>Prof. Luciano José Senger</a:t>
            </a:r>
          </a:p>
          <a:p>
            <a:pPr eaLnBrk="1" hangingPunct="1">
              <a:spcBef>
                <a:spcPts val="600"/>
              </a:spcBef>
            </a:pPr>
            <a:r>
              <a:rPr lang="en-US" altLang="pt-BR" sz="2400"/>
              <a:t>ljsenger@uepg.br</a:t>
            </a:r>
          </a:p>
          <a:p>
            <a:pPr eaLnBrk="1" hangingPunct="1">
              <a:spcBef>
                <a:spcPts val="600"/>
              </a:spcBef>
            </a:pPr>
            <a:endParaRPr lang="en-US" altLang="pt-BR" sz="2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D64B0-8C53-F63E-2B08-5AD163EC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Equações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8DBAD81-6705-E302-71A5-F96833755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97" y="914986"/>
            <a:ext cx="7958641" cy="3738149"/>
          </a:xfrm>
          <a:effectLst>
            <a:softEdge rad="889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294245C-31D7-3E0E-1048-E0CA55DC3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648" y="4725442"/>
            <a:ext cx="7757713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8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B5C75-A5D9-D192-D54B-EBD3D829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Equações com o uso de ambientes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AC1217B-9643-72DA-1A1D-032ACF532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052736"/>
            <a:ext cx="4608512" cy="440814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A56969A-E7E9-256A-70B7-88DA26EA9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278" y="4869458"/>
            <a:ext cx="6846336" cy="187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93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4FBFE-8361-766F-C162-D24980B1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41E422E-2589-B197-D014-C66FB94F4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766" y="2492897"/>
            <a:ext cx="6258195" cy="4104754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84E84E-702D-93D4-07E0-3874F8BB2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12" y="1196751"/>
            <a:ext cx="4542230" cy="46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88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A9A0E-E2FB-BBA2-EAFE-BF52D411D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Refêrencia</a:t>
            </a:r>
            <a:r>
              <a:rPr lang="pt-BR" dirty="0"/>
              <a:t> para figuras, equações...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169DE6-D702-B47E-99EC-0D8B8D8D4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9" y="903726"/>
            <a:ext cx="7416824" cy="3063471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E447FD3-3539-0349-421F-F9489A75E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8091" y="2780928"/>
            <a:ext cx="5145206" cy="3755269"/>
          </a:xfrm>
        </p:spPr>
      </p:pic>
    </p:spTree>
    <p:extLst>
      <p:ext uri="{BB962C8B-B14F-4D97-AF65-F5344CB8AC3E}">
        <p14:creationId xmlns:p14="http://schemas.microsoft.com/office/powerpoint/2010/main" val="4273169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0CB76-C254-D805-2982-30BAFC26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texto em seções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F55F534-CE2E-6775-8443-D409004C4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7" y="1052736"/>
            <a:ext cx="5877570" cy="4464496"/>
          </a:xfrm>
          <a:effectLst>
            <a:softEdge rad="1270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649B383-B125-4405-B549-C1DEDC4C2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285" y="1917130"/>
            <a:ext cx="5681041" cy="468052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762936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5BDBB-C683-B1F6-A9AE-E3C94926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A3727DD-72E4-AD85-F8E0-39CA31EF5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980728"/>
            <a:ext cx="8758974" cy="208823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B43396C-369C-A08D-73DB-0A16D886F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3132396"/>
            <a:ext cx="8057356" cy="36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50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E360B-FFE9-D783-71DA-BD4C4908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do estilo utilizado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EE50260-BDCA-E2D3-8AB9-0E0F12EBF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68" y="1016446"/>
            <a:ext cx="7273735" cy="1457175"/>
          </a:xfrm>
          <a:effectLst>
            <a:softEdge rad="381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A9C7618-3250-2949-6D77-D7D250BD5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0" y="2552048"/>
            <a:ext cx="6113140" cy="422537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BA3B60A-6BAA-8DC2-913C-ABF473C2D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766" y="374932"/>
            <a:ext cx="5780278" cy="4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53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E6D99-DB97-6D21-8AC1-024C7F679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Citações e lista de referências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5D3EBFC-92EC-7992-1DBA-B19F162E6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433" y="1052735"/>
            <a:ext cx="4897471" cy="2298321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DAEA42A-21F2-4F0F-4447-B71099836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2708920"/>
            <a:ext cx="6134146" cy="36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20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0C68B-9E2B-87EA-9C59-1BE466BA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Citações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D844469-F5D7-454A-C5DE-FB3BDED0A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903288"/>
            <a:ext cx="7863648" cy="196222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CD45272-AF17-E030-0EBF-AFF469154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3789040"/>
            <a:ext cx="8123755" cy="13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917BC-6FC9-70BC-3034-7FEA8A1F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Citações e </a:t>
            </a:r>
            <a:r>
              <a:rPr lang="pt-BR" dirty="0" err="1"/>
              <a:t>Abnt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1D6A5281-899D-9FDC-D73B-B689E24D4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8450" y="4941168"/>
            <a:ext cx="8623550" cy="1323676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C635327-873E-3222-71B0-521290FEB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33" y="1052736"/>
            <a:ext cx="5099936" cy="15841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1B9B85-8DAD-2514-9AEC-DB84B574A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2847744"/>
            <a:ext cx="10981719" cy="118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0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0EB3C-F48B-5E66-5ABE-11577CBF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Olá Mundo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B03958-3625-C5EA-429A-AC109C58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91" y="903288"/>
            <a:ext cx="5982560" cy="3218465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86B9B6E-3251-052F-B4A1-B002611D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1701240"/>
            <a:ext cx="4173552" cy="2775027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CACA5E9-CA38-7FCD-D853-A17E980CA13F}"/>
              </a:ext>
            </a:extLst>
          </p:cNvPr>
          <p:cNvSpPr txBox="1"/>
          <p:nvPr/>
        </p:nvSpPr>
        <p:spPr>
          <a:xfrm>
            <a:off x="767408" y="4509120"/>
            <a:ext cx="2635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Arquivo texto (.</a:t>
            </a:r>
            <a:r>
              <a:rPr lang="pt-BR" dirty="0" err="1">
                <a:solidFill>
                  <a:schemeClr val="tx1"/>
                </a:solidFill>
              </a:rPr>
              <a:t>tex</a:t>
            </a:r>
            <a:r>
              <a:rPr lang="pt-B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E212921-13C8-ED74-D273-0CD9CE11A842}"/>
              </a:ext>
            </a:extLst>
          </p:cNvPr>
          <p:cNvSpPr txBox="1"/>
          <p:nvPr/>
        </p:nvSpPr>
        <p:spPr>
          <a:xfrm>
            <a:off x="8400256" y="4515066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Arquivo PDF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9AE8696-D222-F1E8-93C9-2FD65BEEFDA9}"/>
              </a:ext>
            </a:extLst>
          </p:cNvPr>
          <p:cNvSpPr txBox="1"/>
          <p:nvPr/>
        </p:nvSpPr>
        <p:spPr>
          <a:xfrm>
            <a:off x="4943872" y="4509119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Compilação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04EF2D83-9AD9-BE64-6652-0D9A222E3AAB}"/>
              </a:ext>
            </a:extLst>
          </p:cNvPr>
          <p:cNvSpPr/>
          <p:nvPr/>
        </p:nvSpPr>
        <p:spPr bwMode="auto">
          <a:xfrm>
            <a:off x="3777425" y="4610744"/>
            <a:ext cx="792088" cy="36004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E13C37A-D932-9E90-4E70-9C70FB795E25}"/>
              </a:ext>
            </a:extLst>
          </p:cNvPr>
          <p:cNvSpPr/>
          <p:nvPr/>
        </p:nvSpPr>
        <p:spPr bwMode="auto">
          <a:xfrm>
            <a:off x="7110543" y="4610744"/>
            <a:ext cx="792088" cy="36004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69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>
            <a:extLst>
              <a:ext uri="{FF2B5EF4-FFF2-40B4-BE49-F238E27FC236}">
                <a16:creationId xmlns:a16="http://schemas.microsoft.com/office/drawing/2014/main" id="{D1F1D5E8-2F84-4C13-8D68-DAFAF953B5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err="1"/>
              <a:t>Jabref</a:t>
            </a:r>
            <a:r>
              <a:rPr lang="pt-BR" altLang="pt-BR" dirty="0"/>
              <a:t> (Gerenciamento de referências)</a:t>
            </a:r>
          </a:p>
        </p:txBody>
      </p:sp>
      <p:sp>
        <p:nvSpPr>
          <p:cNvPr id="13315" name="Espaço Reservado para Conteúdo 2">
            <a:extLst>
              <a:ext uri="{FF2B5EF4-FFF2-40B4-BE49-F238E27FC236}">
                <a16:creationId xmlns:a16="http://schemas.microsoft.com/office/drawing/2014/main" id="{4DBD094F-3F22-49BB-BFE7-CC45083EF7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Software livre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Edição avançada de arquivo no formato BibTEX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Classificação de entradas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Importação (txt, endnote) e exportação (rtf, html) em vários formatos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Geração automática de chaves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Busca em bases de dados (artigos) para importação automática</a:t>
            </a:r>
          </a:p>
          <a:p>
            <a:pPr>
              <a:buFont typeface="Arial" panose="020B0604020202020204" pitchFamily="34" charset="0"/>
              <a:buChar char="•"/>
            </a:pPr>
            <a:endParaRPr lang="pt-BR" altLang="pt-B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1">
            <a:extLst>
              <a:ext uri="{FF2B5EF4-FFF2-40B4-BE49-F238E27FC236}">
                <a16:creationId xmlns:a16="http://schemas.microsoft.com/office/drawing/2014/main" id="{46185B04-47D4-4031-BF2A-866D6B4DE8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Jabref (Gerenciamento de referências) (II)</a:t>
            </a:r>
          </a:p>
        </p:txBody>
      </p:sp>
      <p:pic>
        <p:nvPicPr>
          <p:cNvPr id="14339" name="Picture 2" descr="http://jabref.sourceforge.net/images/JabRef-ScreenShot-MainWindow.png">
            <a:extLst>
              <a:ext uri="{FF2B5EF4-FFF2-40B4-BE49-F238E27FC236}">
                <a16:creationId xmlns:a16="http://schemas.microsoft.com/office/drawing/2014/main" id="{69ADC57D-91CB-457C-BE7C-A21C884EE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903288"/>
            <a:ext cx="7488237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1">
            <a:extLst>
              <a:ext uri="{FF2B5EF4-FFF2-40B4-BE49-F238E27FC236}">
                <a16:creationId xmlns:a16="http://schemas.microsoft.com/office/drawing/2014/main" id="{70AF3017-B3F0-408E-931B-19BA18CAC8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Jabref (Gerenciamento de referências) (III)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2552D5-96EC-439D-91E1-BC814B351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pt-BR" dirty="0"/>
              <a:t>Funcionalidades interessantes para a preparação de documentos e projetos de pesquisa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Copiar </a:t>
            </a:r>
            <a:r>
              <a:rPr lang="pt-BR" dirty="0" err="1"/>
              <a:t>BibTEX</a:t>
            </a:r>
            <a:r>
              <a:rPr lang="pt-BR" dirty="0"/>
              <a:t> da área de transferência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Busca de artigos por autor em </a:t>
            </a:r>
            <a:r>
              <a:rPr lang="pt-BR" dirty="0" err="1"/>
              <a:t>IEEEXplore</a:t>
            </a:r>
            <a:r>
              <a:rPr lang="pt-BR" dirty="0"/>
              <a:t> (próximo slide há captura de tela, versão </a:t>
            </a:r>
            <a:r>
              <a:rPr lang="pt-BR" i="1" dirty="0" err="1"/>
              <a:t>offline</a:t>
            </a:r>
            <a:r>
              <a:rPr lang="pt-BR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Edição da “ficha de leitura” de artigo (aba </a:t>
            </a:r>
            <a:r>
              <a:rPr lang="pt-BR" i="1" dirty="0" err="1"/>
              <a:t>Review</a:t>
            </a:r>
            <a:r>
              <a:rPr lang="pt-BR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Anexar arquivo (.</a:t>
            </a:r>
            <a:r>
              <a:rPr lang="pt-BR" dirty="0" err="1"/>
              <a:t>pdf</a:t>
            </a:r>
            <a:r>
              <a:rPr lang="pt-BR" dirty="0"/>
              <a:t>) eletrônico para um artigo (aba </a:t>
            </a:r>
            <a:r>
              <a:rPr lang="pt-BR" i="1" dirty="0"/>
              <a:t>General</a:t>
            </a:r>
            <a:r>
              <a:rPr lang="pt-BR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Exportar base no formato (.</a:t>
            </a:r>
            <a:r>
              <a:rPr lang="pt-BR" dirty="0" err="1"/>
              <a:t>rtf</a:t>
            </a:r>
            <a:r>
              <a:rPr lang="pt-BR" dirty="0"/>
              <a:t>) empregando o modelo Harvard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Geração automática de chave (</a:t>
            </a:r>
            <a:r>
              <a:rPr lang="pt-BR" i="1" dirty="0" err="1"/>
              <a:t>bibtex</a:t>
            </a:r>
            <a:r>
              <a:rPr lang="pt-BR" i="1" dirty="0"/>
              <a:t> </a:t>
            </a:r>
            <a:r>
              <a:rPr lang="pt-BR" i="1" dirty="0" err="1"/>
              <a:t>key</a:t>
            </a:r>
            <a:r>
              <a:rPr lang="pt-BR" dirty="0"/>
              <a:t>) com o uso de ferramenta wizard </a:t>
            </a:r>
            <a:endParaRPr lang="pt-BR" i="1" dirty="0"/>
          </a:p>
          <a:p>
            <a:pPr marL="914400" lvl="1" indent="-457200">
              <a:buFont typeface="+mj-lt"/>
              <a:buAutoNum type="arabicPeriod"/>
              <a:defRPr/>
            </a:pP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endParaRPr lang="pt-BR" dirty="0"/>
          </a:p>
          <a:p>
            <a:pPr lvl="1">
              <a:buFont typeface="Arial" pitchFamily="34" charset="0"/>
              <a:buChar char="•"/>
              <a:defRPr/>
            </a:pPr>
            <a:endParaRPr lang="pt-BR" dirty="0"/>
          </a:p>
        </p:txBody>
      </p:sp>
      <p:pic>
        <p:nvPicPr>
          <p:cNvPr id="15364" name="Picture 2" descr="Resultado de imagem para magic stick">
            <a:extLst>
              <a:ext uri="{FF2B5EF4-FFF2-40B4-BE49-F238E27FC236}">
                <a16:creationId xmlns:a16="http://schemas.microsoft.com/office/drawing/2014/main" id="{784E0B38-A689-4668-AE46-55E5229BB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857" y="4509120"/>
            <a:ext cx="4318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ítulo 1">
            <a:extLst>
              <a:ext uri="{FF2B5EF4-FFF2-40B4-BE49-F238E27FC236}">
                <a16:creationId xmlns:a16="http://schemas.microsoft.com/office/drawing/2014/main" id="{6DEB4CF2-0236-4EFD-8B9A-4592E32946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Jabref (Gerenciamento de referências) (IV)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F58D66-80B2-45AB-8A66-15719C57F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pt-BR" dirty="0"/>
              <a:t>Funcionalidades interessantes para a preparação de documentos e projetos de pesquisa</a:t>
            </a:r>
          </a:p>
          <a:p>
            <a:pPr marL="914400" lvl="1" indent="-457200">
              <a:buFont typeface="+mj-lt"/>
              <a:buAutoNum type="arabicPeriod"/>
              <a:defRPr/>
            </a:pP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Aba “General”: vincular </a:t>
            </a:r>
            <a:r>
              <a:rPr lang="pt-BR" dirty="0" err="1"/>
              <a:t>pdf</a:t>
            </a: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Exportar citações XML (Uso Word) e Formatação ABNT com folhas de estilo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Integração Base com o </a:t>
            </a:r>
            <a:r>
              <a:rPr lang="pt-BR" dirty="0" err="1"/>
              <a:t>Texstudio</a:t>
            </a:r>
            <a:r>
              <a:rPr lang="pt-BR" dirty="0"/>
              <a:t>/</a:t>
            </a:r>
            <a:r>
              <a:rPr lang="pt-BR" dirty="0" err="1"/>
              <a:t>Latex</a:t>
            </a: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Recurso </a:t>
            </a:r>
            <a:r>
              <a:rPr lang="pt-BR" dirty="0" err="1"/>
              <a:t>Ctrl+L</a:t>
            </a:r>
            <a:r>
              <a:rPr lang="pt-BR" dirty="0"/>
              <a:t> para integração </a:t>
            </a:r>
            <a:r>
              <a:rPr lang="pt-BR" dirty="0" err="1"/>
              <a:t>Texstudio</a:t>
            </a:r>
            <a:r>
              <a:rPr lang="pt-BR" dirty="0"/>
              <a:t> (</a:t>
            </a:r>
            <a:r>
              <a:rPr lang="pt-BR" dirty="0" err="1"/>
              <a:t>Latex</a:t>
            </a:r>
            <a:r>
              <a:rPr lang="pt-BR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Onde usei esta citação? Aba “</a:t>
            </a:r>
            <a:r>
              <a:rPr lang="pt-BR" dirty="0" err="1"/>
              <a:t>Latex</a:t>
            </a:r>
            <a:r>
              <a:rPr lang="pt-BR" dirty="0"/>
              <a:t> </a:t>
            </a:r>
            <a:r>
              <a:rPr lang="pt-BR" dirty="0" err="1"/>
              <a:t>Citations</a:t>
            </a:r>
            <a:r>
              <a:rPr lang="pt-BR"/>
              <a:t>”</a:t>
            </a: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endParaRPr lang="pt-BR" dirty="0"/>
          </a:p>
          <a:p>
            <a:pPr lvl="1">
              <a:buFont typeface="Arial" pitchFamily="34" charset="0"/>
              <a:buChar char="•"/>
              <a:defRPr/>
            </a:pPr>
            <a:endParaRPr lang="pt-BR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>
            <a:extLst>
              <a:ext uri="{FF2B5EF4-FFF2-40B4-BE49-F238E27FC236}">
                <a16:creationId xmlns:a16="http://schemas.microsoft.com/office/drawing/2014/main" id="{55563AC1-1219-4E9B-A27A-A0C69ED6C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125538"/>
            <a:ext cx="5400675" cy="539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ítulo 1">
            <a:extLst>
              <a:ext uri="{FF2B5EF4-FFF2-40B4-BE49-F238E27FC236}">
                <a16:creationId xmlns:a16="http://schemas.microsoft.com/office/drawing/2014/main" id="{A5A311F4-D735-4216-A491-0BA9F141A2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Jabref (Gerenciamento de referências) (IV)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78A3F-D0B7-39B1-6DDC-AEE77626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usar informações publicadas em formato </a:t>
            </a:r>
            <a:r>
              <a:rPr lang="pt-BR" dirty="0" err="1"/>
              <a:t>Bibtex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16E76B-3F8E-BD68-558D-BD4E3700F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>
                <a:hlinkClick r:id="rId2"/>
              </a:rPr>
              <a:t>https://scholar.google.com/scholar?hl=en&amp;as_sdt=0,5&amp;cluster=15400115130565836047</a:t>
            </a:r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01188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F529C9-21EB-84EF-BD98-21F6AA4E1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D9BF1A-0E78-AAC3-4B58-4B852D38E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268760"/>
            <a:ext cx="6840760" cy="5000414"/>
          </a:xfrm>
          <a:prstGeom prst="rect">
            <a:avLst/>
          </a:prstGeo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425702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>
            <a:extLst>
              <a:ext uri="{FF2B5EF4-FFF2-40B4-BE49-F238E27FC236}">
                <a16:creationId xmlns:a16="http://schemas.microsoft.com/office/drawing/2014/main" id="{20D4EC93-3EDB-41DA-921B-0A051D3939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Compilador de Textos </a:t>
            </a:r>
            <a:r>
              <a:rPr lang="pt-BR" altLang="pt-BR" dirty="0" err="1"/>
              <a:t>LaTex</a:t>
            </a:r>
            <a:endParaRPr lang="pt-BR" altLang="pt-BR" dirty="0"/>
          </a:p>
        </p:txBody>
      </p:sp>
      <p:pic>
        <p:nvPicPr>
          <p:cNvPr id="4" name="Imagem 3" descr="Pessoa escrevendo em um bloco de anotações">
            <a:extLst>
              <a:ext uri="{FF2B5EF4-FFF2-40B4-BE49-F238E27FC236}">
                <a16:creationId xmlns:a16="http://schemas.microsoft.com/office/drawing/2014/main" id="{F4EFFEB3-DA0E-CC9E-A2A6-BF6E826F7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94" y="260350"/>
            <a:ext cx="2450205" cy="163509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BE3AEB7-1FA6-EE37-86A7-85BC60637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75" y="1196752"/>
            <a:ext cx="8929919" cy="51784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Qualidade da tipografia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Ferramenta livre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Formatação (apresentação) separada do conteúdo (texto)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Facilidade para equações e inclusão de gráficos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Geração automática de elementos </a:t>
            </a:r>
            <a:r>
              <a:rPr lang="pt-BR" dirty="0" err="1"/>
              <a:t>pre-textuais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Referência cruzada facilitada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Gerenciamento de referências (p.e. </a:t>
            </a:r>
            <a:r>
              <a:rPr lang="pt-BR" dirty="0" err="1"/>
              <a:t>bibtex</a:t>
            </a:r>
            <a:r>
              <a:rPr lang="pt-BR" dirty="0"/>
              <a:t>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2293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BB7C1-68CC-C7C9-ADB8-8A1AA419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 de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30BD6D-6DA8-6777-65A6-9E72C2FBB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397" y="1052736"/>
            <a:ext cx="11322051" cy="32400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Compilador e pacotes </a:t>
            </a:r>
            <a:r>
              <a:rPr lang="pt-BR" dirty="0" err="1"/>
              <a:t>LaTex</a:t>
            </a:r>
            <a:r>
              <a:rPr lang="pt-BR" dirty="0"/>
              <a:t> (p.e. </a:t>
            </a:r>
            <a:r>
              <a:rPr lang="pt-BR" dirty="0" err="1"/>
              <a:t>MikTex</a:t>
            </a:r>
            <a:r>
              <a:rPr lang="pt-BR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Editor de textos (</a:t>
            </a:r>
            <a:r>
              <a:rPr lang="pt-BR" dirty="0" err="1"/>
              <a:t>TexStudio</a:t>
            </a:r>
            <a:r>
              <a:rPr lang="pt-BR" dirty="0"/>
              <a:t>, </a:t>
            </a:r>
            <a:r>
              <a:rPr lang="pt-BR" dirty="0" err="1"/>
              <a:t>vscode</a:t>
            </a:r>
            <a:r>
              <a:rPr lang="pt-BR" dirty="0"/>
              <a:t>, ...)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Gerenciador de referências </a:t>
            </a:r>
            <a:r>
              <a:rPr lang="pt-BR" dirty="0" err="1"/>
              <a:t>Jabref</a:t>
            </a:r>
            <a:r>
              <a:rPr lang="pt-BR" dirty="0"/>
              <a:t> (opcional)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Arquivos para TCC UEPG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 https://github.com/ljsenger/tcc-uepg-latex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Language Tool (</a:t>
            </a:r>
            <a:r>
              <a:rPr lang="pt-BR" dirty="0"/>
              <a:t>Correção gramatical para o </a:t>
            </a:r>
            <a:r>
              <a:rPr lang="pt-BR" dirty="0" err="1"/>
              <a:t>texstudio</a:t>
            </a:r>
            <a:r>
              <a:rPr lang="en-US" dirty="0"/>
              <a:t>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>
                <a:hlinkClick r:id="rId2"/>
              </a:rPr>
              <a:t>https://dev.languagetool.org/http-server</a:t>
            </a:r>
            <a:endParaRPr lang="en-US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Overleaf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https://www.overleaf.com/9335916147mssckxbgzqjz</a:t>
            </a:r>
          </a:p>
        </p:txBody>
      </p:sp>
      <p:pic>
        <p:nvPicPr>
          <p:cNvPr id="5" name="Imagem 4" descr="Caixa de ferramentas de madeira">
            <a:extLst>
              <a:ext uri="{FF2B5EF4-FFF2-40B4-BE49-F238E27FC236}">
                <a16:creationId xmlns:a16="http://schemas.microsoft.com/office/drawing/2014/main" id="{FF4A0CE4-AA88-2407-D9E3-2BF351F429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268030"/>
            <a:ext cx="2872780" cy="191443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101110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48C29E7C-7B97-4973-883A-50B26D6F6F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2800" dirty="0"/>
              <a:t>Arquivos e compilação</a:t>
            </a:r>
          </a:p>
        </p:txBody>
      </p:sp>
      <p:pic>
        <p:nvPicPr>
          <p:cNvPr id="3" name="Imagem 2" descr="Quebra-cabeça branco em tela de fundo amarela">
            <a:extLst>
              <a:ext uri="{FF2B5EF4-FFF2-40B4-BE49-F238E27FC236}">
                <a16:creationId xmlns:a16="http://schemas.microsoft.com/office/drawing/2014/main" id="{2FB4D5C2-63C9-6C8E-687C-C472A5F1A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79" y="314105"/>
            <a:ext cx="1448367" cy="960392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13" name="Imagem 12" descr="Diagrama, Aplicativo&#10;&#10;Descrição gerada automaticamente">
            <a:extLst>
              <a:ext uri="{FF2B5EF4-FFF2-40B4-BE49-F238E27FC236}">
                <a16:creationId xmlns:a16="http://schemas.microsoft.com/office/drawing/2014/main" id="{03105CB3-E9FA-BBC7-6261-C622F8AED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54" y="34546"/>
            <a:ext cx="11792318" cy="76370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523E8CA6-B4BC-4D7B-8A19-06AEF33387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2800" dirty="0" err="1"/>
              <a:t>Extrutura</a:t>
            </a:r>
            <a:r>
              <a:rPr lang="pt-BR" altLang="pt-BR" sz="2800" dirty="0"/>
              <a:t> de um documento </a:t>
            </a:r>
            <a:r>
              <a:rPr lang="pt-BR" altLang="pt-BR" sz="2800" dirty="0" err="1"/>
              <a:t>LaTex</a:t>
            </a:r>
            <a:endParaRPr lang="pt-BR" altLang="pt-BR" sz="2800" dirty="0"/>
          </a:p>
        </p:txBody>
      </p:sp>
      <p:pic>
        <p:nvPicPr>
          <p:cNvPr id="3" name="Imagem 2" descr="Mulher escrevendo em uma nota colada em uma lousa">
            <a:extLst>
              <a:ext uri="{FF2B5EF4-FFF2-40B4-BE49-F238E27FC236}">
                <a16:creationId xmlns:a16="http://schemas.microsoft.com/office/drawing/2014/main" id="{D1C48CA4-053C-27D7-886B-043020437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202" y="260350"/>
            <a:ext cx="3179898" cy="2165995"/>
          </a:xfrm>
          <a:prstGeom prst="rect">
            <a:avLst/>
          </a:prstGeom>
          <a:effectLst>
            <a:softEdge rad="292100"/>
          </a:effectLst>
        </p:spPr>
      </p:pic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198BAE73-EE91-4D29-CDA5-E30A4BF3D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8256" y="938561"/>
            <a:ext cx="2848373" cy="438211"/>
          </a:xfrm>
          <a:effectLst>
            <a:softEdge rad="5080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E2B0213-96CC-CB20-8E12-F0415E12A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8" y="1052736"/>
            <a:ext cx="5229955" cy="377242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C1F7B7-00DC-06A2-C509-2CD29EBBF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950" y="3331779"/>
            <a:ext cx="6167821" cy="3155173"/>
          </a:xfrm>
          <a:prstGeom prst="rect">
            <a:avLst/>
          </a:prstGeom>
          <a:effectLst>
            <a:softEdge rad="279400"/>
          </a:effectLst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EAB020B8-4252-4D37-38F1-79CEB5A6BCE7}"/>
              </a:ext>
            </a:extLst>
          </p:cNvPr>
          <p:cNvCxnSpPr>
            <a:cxnSpLocks/>
          </p:cNvCxnSpPr>
          <p:nvPr/>
        </p:nvCxnSpPr>
        <p:spPr bwMode="auto">
          <a:xfrm>
            <a:off x="2711624" y="1700808"/>
            <a:ext cx="4752528" cy="187220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7E6ACC79-1B53-EA19-537F-57844DC110AE}"/>
              </a:ext>
            </a:extLst>
          </p:cNvPr>
          <p:cNvCxnSpPr>
            <a:cxnSpLocks/>
            <a:endCxn id="12" idx="1"/>
          </p:cNvCxnSpPr>
          <p:nvPr/>
        </p:nvCxnSpPr>
        <p:spPr bwMode="auto">
          <a:xfrm flipV="1">
            <a:off x="2973125" y="1157667"/>
            <a:ext cx="2785131" cy="4404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85B34AB3-8951-763F-C221-977EE8FDA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887" y="1717462"/>
            <a:ext cx="2753109" cy="457264"/>
          </a:xfrm>
          <a:prstGeom prst="rect">
            <a:avLst/>
          </a:prstGeom>
          <a:effectLst>
            <a:softEdge rad="38100"/>
          </a:effec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D22A3CAC-41BF-A494-96C8-A1529587309C}"/>
              </a:ext>
            </a:extLst>
          </p:cNvPr>
          <p:cNvCxnSpPr>
            <a:cxnSpLocks/>
          </p:cNvCxnSpPr>
          <p:nvPr/>
        </p:nvCxnSpPr>
        <p:spPr bwMode="auto">
          <a:xfrm>
            <a:off x="5133562" y="2003984"/>
            <a:ext cx="562119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D90BC2-89ED-110D-1477-C4D66C90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Espaçamento e quebra de parágrafos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797947-D771-E040-7615-2DA2D030E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33" y="1556792"/>
            <a:ext cx="11582460" cy="33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17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6E930-95F0-8587-D045-E1E35DE1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Título e autor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91A9C87-0C4C-293A-A3C4-E27D23BD2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33" y="898790"/>
            <a:ext cx="5807610" cy="389386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F7202BD-BECD-4EF9-97FB-BFD7429BB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198520"/>
            <a:ext cx="6362700" cy="3400425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293257803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Palatino Linotype"/>
        <a:ea typeface=""/>
        <a:cs typeface=""/>
      </a:majorFont>
      <a:minorFont>
        <a:latin typeface="Palatino Linotype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Palatino Linotype"/>
        <a:ea typeface=""/>
        <a:cs typeface=""/>
      </a:majorFont>
      <a:minorFont>
        <a:latin typeface="Palatino Linotype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22311</TotalTime>
  <Words>452</Words>
  <Application>Microsoft Office PowerPoint</Application>
  <PresentationFormat>Widescreen</PresentationFormat>
  <Paragraphs>71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Palatino Linotype</vt:lpstr>
      <vt:lpstr>Times New Roman</vt:lpstr>
      <vt:lpstr>Default Design</vt:lpstr>
      <vt:lpstr>1_Default Design</vt:lpstr>
      <vt:lpstr>Sistema LaTEX para a compilação de textos</vt:lpstr>
      <vt:lpstr>Olá Mundo</vt:lpstr>
      <vt:lpstr>Motivação</vt:lpstr>
      <vt:lpstr>Compilador de Textos LaTex</vt:lpstr>
      <vt:lpstr>Lista de software</vt:lpstr>
      <vt:lpstr>Arquivos e compilação</vt:lpstr>
      <vt:lpstr>Extrutura de um documento LaTex</vt:lpstr>
      <vt:lpstr>Espaçamento e quebra de parágrafos</vt:lpstr>
      <vt:lpstr>Título e autor</vt:lpstr>
      <vt:lpstr>Equações</vt:lpstr>
      <vt:lpstr>Equações com o uso de ambientes </vt:lpstr>
      <vt:lpstr>Imagens</vt:lpstr>
      <vt:lpstr>Refêrencia para figuras, equações...</vt:lpstr>
      <vt:lpstr>Organização do texto em seções</vt:lpstr>
      <vt:lpstr>Listas</vt:lpstr>
      <vt:lpstr>Comandos do estilo utilizado</vt:lpstr>
      <vt:lpstr>Citações e lista de referências </vt:lpstr>
      <vt:lpstr>Citações</vt:lpstr>
      <vt:lpstr>Citações e Abnt</vt:lpstr>
      <vt:lpstr>Jabref (Gerenciamento de referências)</vt:lpstr>
      <vt:lpstr>Jabref (Gerenciamento de referências) (II)</vt:lpstr>
      <vt:lpstr>Jabref (Gerenciamento de referências) (III)</vt:lpstr>
      <vt:lpstr>Jabref (Gerenciamento de referências) (IV)</vt:lpstr>
      <vt:lpstr>Jabref (Gerenciamento de referências) (IV)</vt:lpstr>
      <vt:lpstr>Como usar informações publicadas em formato Bibtex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luciano senger</dc:creator>
  <cp:lastModifiedBy>Luciano Senger</cp:lastModifiedBy>
  <cp:revision>135</cp:revision>
  <cp:lastPrinted>1601-01-01T00:00:00Z</cp:lastPrinted>
  <dcterms:created xsi:type="dcterms:W3CDTF">1601-01-01T00:00:00Z</dcterms:created>
  <dcterms:modified xsi:type="dcterms:W3CDTF">2023-08-09T11:46:30Z</dcterms:modified>
</cp:coreProperties>
</file>